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5" r:id="rId4"/>
  </p:sldMasterIdLst>
  <p:notesMasterIdLst>
    <p:notesMasterId r:id="rId18"/>
  </p:notesMasterIdLst>
  <p:handoutMasterIdLst>
    <p:handoutMasterId r:id="rId19"/>
  </p:handoutMasterIdLst>
  <p:sldIdLst>
    <p:sldId id="283" r:id="rId5"/>
    <p:sldId id="1927" r:id="rId6"/>
    <p:sldId id="1928" r:id="rId7"/>
    <p:sldId id="1929" r:id="rId8"/>
    <p:sldId id="1937" r:id="rId9"/>
    <p:sldId id="1930" r:id="rId10"/>
    <p:sldId id="1931" r:id="rId11"/>
    <p:sldId id="1932" r:id="rId12"/>
    <p:sldId id="1933" r:id="rId13"/>
    <p:sldId id="1934" r:id="rId14"/>
    <p:sldId id="1935" r:id="rId15"/>
    <p:sldId id="1936" r:id="rId16"/>
    <p:sldId id="1846" r:id="rId17"/>
  </p:sldIdLst>
  <p:sldSz cx="12192000" cy="6858000"/>
  <p:notesSz cx="6797675" cy="9926638"/>
  <p:embeddedFontLst>
    <p:embeddedFont>
      <p:font typeface="NanumSquareOTF_ac" panose="020B0600000101010101" charset="-127"/>
      <p:regular r:id="rId20"/>
    </p:embeddedFont>
    <p:embeddedFont>
      <p:font typeface="NanumSquareOTF_ac ExtraBold" panose="020B0600000101010101" charset="-127"/>
      <p:bold r:id="rId21"/>
    </p:embeddedFont>
    <p:embeddedFont>
      <p:font typeface="나눔스퀘어OTF ExtraBold" panose="020B0600000101010101" charset="-127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Noto Sans CJK KR Regular" panose="020B0500000000000000" pitchFamily="34" charset="-127"/>
      <p:regular r:id="rId27"/>
    </p:embeddedFont>
    <p:embeddedFont>
      <p:font typeface="나눔스퀘어 ExtraBold" panose="020B0600000101010101" pitchFamily="50" charset="-127"/>
      <p:bold r:id="rId28"/>
    </p:embeddedFont>
    <p:embeddedFont>
      <p:font typeface="나눔스퀘어_ac" panose="020B0600000101010101" pitchFamily="50" charset="-127"/>
      <p:regular r:id="rId29"/>
    </p:embeddedFont>
    <p:embeddedFont>
      <p:font typeface="나눔스퀘어_ac Bold" panose="020B0600000101010101" pitchFamily="50" charset="-127"/>
      <p:bold r:id="rId30"/>
    </p:embeddedFont>
    <p:embeddedFont>
      <p:font typeface="나눔스퀘어_ac ExtraBold" panose="020B0600000101010101" pitchFamily="50" charset="-127"/>
      <p:bold r:id="rId31"/>
    </p:embeddedFont>
    <p:embeddedFont>
      <p:font typeface="나눔스퀘어_ac Light" panose="020B0600000101010101" pitchFamily="50" charset="-127"/>
      <p:regular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9CFF"/>
    <a:srgbClr val="0EC6E2"/>
    <a:srgbClr val="CBECF5"/>
    <a:srgbClr val="00C3E1"/>
    <a:srgbClr val="F6F7F9"/>
    <a:srgbClr val="365B5C"/>
    <a:srgbClr val="F39B00"/>
    <a:srgbClr val="38A0C2"/>
    <a:srgbClr val="57C0DD"/>
    <a:srgbClr val="5787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58"/>
    <p:restoredTop sz="96250"/>
  </p:normalViewPr>
  <p:slideViewPr>
    <p:cSldViewPr snapToGrid="0">
      <p:cViewPr varScale="1">
        <p:scale>
          <a:sx n="110" d="100"/>
          <a:sy n="110" d="100"/>
        </p:scale>
        <p:origin x="978" y="102"/>
      </p:cViewPr>
      <p:guideLst>
        <p:guide orient="horz" pos="2160"/>
        <p:guide pos="3840"/>
      </p:guideLst>
    </p:cSldViewPr>
  </p:slideViewPr>
  <p:notesTextViewPr>
    <p:cViewPr>
      <p:scale>
        <a:sx n="200" d="100"/>
        <a:sy n="200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E7A579F-F68C-E24C-AAD0-1EDEC0049E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3968736-A531-8E49-998E-213D85B949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621D25-32DE-5448-AE60-97F8FBE870D9}" type="datetimeFigureOut">
              <a:rPr kumimoji="1" lang="ko-Kore-KR" altLang="en-US" smtClean="0"/>
              <a:t>09/23/2022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2D30301-4313-FE4C-8E51-B4DB999C298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833775-0EBF-3946-804E-C47B0744815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D3983-EE7F-814A-9FF5-B2EE8AAB43D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45881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1762F1-A049-40EF-9807-5E27FC8B086D}" type="datetimeFigureOut">
              <a:rPr lang="ko-KR" altLang="en-US" smtClean="0"/>
              <a:t>2022-09-23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79AAE-50DF-4F81-8FF7-B9F878E2A3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771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6C182B-4E05-D04B-B53D-FEF35CB7795B}" type="slidenum">
              <a:rPr kumimoji="1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7871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10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8178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11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4169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12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127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96C182B-4E05-D04B-B53D-FEF35CB7795B}" type="slidenum">
              <a:rPr kumimoji="1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1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6881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2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738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3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7958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4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69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5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5032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6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0362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7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662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8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927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슬라이드 이미지 개체 틀 1">
            <a:extLst>
              <a:ext uri="{FF2B5EF4-FFF2-40B4-BE49-F238E27FC236}">
                <a16:creationId xmlns:a16="http://schemas.microsoft.com/office/drawing/2014/main" id="{D5812D0D-92F9-474F-8EB7-96BB7AAC2E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슬라이드 노트 개체 틀 2">
            <a:extLst>
              <a:ext uri="{FF2B5EF4-FFF2-40B4-BE49-F238E27FC236}">
                <a16:creationId xmlns:a16="http://schemas.microsoft.com/office/drawing/2014/main" id="{B9FC425A-E1B4-40EC-9F29-CDE25C4ABB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8612" name="슬라이드 번호 개체 틀 3">
            <a:extLst>
              <a:ext uri="{FF2B5EF4-FFF2-40B4-BE49-F238E27FC236}">
                <a16:creationId xmlns:a16="http://schemas.microsoft.com/office/drawing/2014/main" id="{4DCFB91D-403A-41DB-A383-4D473C862A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2304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6876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1448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602038" indent="-163513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defTabSz="914400"/>
            <a:fld id="{D264674A-CA31-4297-8CC6-B629AABEE547}" type="slidenum">
              <a:rPr lang="ko-KR" altLang="en-US" sz="1200" smtClean="0">
                <a:solidFill>
                  <a:srgbClr val="000000"/>
                </a:solidFill>
              </a:rPr>
              <a:pPr defTabSz="914400"/>
              <a:t>9</a:t>
            </a:fld>
            <a:endParaRPr lang="ko-KR" alt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896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036142-AB38-0049-9D6F-A2895AF47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875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E984AE-2907-1D4F-AAB4-24E1BC2386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950"/>
            </a:lvl1pPr>
            <a:lvl2pPr marL="371475" indent="0" algn="ctr">
              <a:buNone/>
              <a:defRPr sz="1625"/>
            </a:lvl2pPr>
            <a:lvl3pPr marL="742950" indent="0" algn="ctr">
              <a:buNone/>
              <a:defRPr sz="1463"/>
            </a:lvl3pPr>
            <a:lvl4pPr marL="1114425" indent="0" algn="ctr">
              <a:buNone/>
              <a:defRPr sz="1300"/>
            </a:lvl4pPr>
            <a:lvl5pPr marL="1485900" indent="0" algn="ctr">
              <a:buNone/>
              <a:defRPr sz="1300"/>
            </a:lvl5pPr>
            <a:lvl6pPr marL="1857375" indent="0" algn="ctr">
              <a:buNone/>
              <a:defRPr sz="1300"/>
            </a:lvl6pPr>
            <a:lvl7pPr marL="2228850" indent="0" algn="ctr">
              <a:buNone/>
              <a:defRPr sz="1300"/>
            </a:lvl7pPr>
            <a:lvl8pPr marL="2600325" indent="0" algn="ctr">
              <a:buNone/>
              <a:defRPr sz="1300"/>
            </a:lvl8pPr>
            <a:lvl9pPr marL="2971800" indent="0" algn="ctr">
              <a:buNone/>
              <a:defRPr sz="13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3A0874-C69E-3A49-B331-80780BC3B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9A2F9C-D5BE-1E46-81ED-941A33984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7E1079-1A16-614B-BD96-51381B28E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121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4232DA-5F94-AD4D-9AF4-C0DF3795A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BEEB671-E891-8440-8245-0E33A5F3C3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138FF5-F563-D143-A943-94B567750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D4505C-C15B-ED4E-AE16-B00DA9768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2BCBD6-223A-E44A-A403-93268A69B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2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3C4053-3911-3A41-AA73-369F7A0F81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2A945C-F5BE-434E-807A-96DB862C2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5A3E08-D18A-A24B-A8D8-DA8673531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4F8294-69FC-0F44-B915-630AD91B5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3CADBA-68DF-2F43-A7B4-DD0ED6B3C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819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6258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09685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/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번호 개체 틀 5">
            <a:extLst>
              <a:ext uri="{FF2B5EF4-FFF2-40B4-BE49-F238E27FC236}">
                <a16:creationId xmlns:a16="http://schemas.microsoft.com/office/drawing/2014/main" id="{2E6E4FF2-D36C-4D78-90EF-F2624B6F8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49048" y="6576421"/>
            <a:ext cx="2743200" cy="124691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chemeClr val="tx1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defRPr>
            </a:lvl1pPr>
          </a:lstStyle>
          <a:p>
            <a:fld id="{F18682B4-CCD6-4CBE-BD0A-8D7CD18D473F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CA21DFE4-C8A2-CC45-8589-7A03B964BBF5}"/>
              </a:ext>
            </a:extLst>
          </p:cNvPr>
          <p:cNvCxnSpPr/>
          <p:nvPr userDrawn="1"/>
        </p:nvCxnSpPr>
        <p:spPr>
          <a:xfrm>
            <a:off x="0" y="572770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DE711900-1922-46CF-A5FA-76DBF160EC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lum bright="-40000" contrast="-40000"/>
          </a:blip>
          <a:stretch>
            <a:fillRect/>
          </a:stretch>
        </p:blipFill>
        <p:spPr>
          <a:xfrm>
            <a:off x="215438" y="6568481"/>
            <a:ext cx="740525" cy="13263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66010D0-5415-474D-B6C4-3F33EF6636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31583" y="111847"/>
            <a:ext cx="719101" cy="36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052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152C47-DBFA-0640-AA76-2A31E733C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25D788-0955-084D-8955-1E02D8B27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A229D3-ACA8-A148-AF60-0762F70D9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17CCEB-C942-EA4B-8CCD-4E77701B4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806981-2333-E147-AC63-6A69E7511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66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A5AEEF-697F-B046-A481-BEBFDE592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4875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E4DBD1-22A2-B946-A143-A8C4BF318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1950">
                <a:solidFill>
                  <a:schemeClr val="tx1">
                    <a:tint val="75000"/>
                  </a:schemeClr>
                </a:solidFill>
              </a:defRPr>
            </a:lvl1pPr>
            <a:lvl2pPr marL="371475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2pPr>
            <a:lvl3pPr marL="742950" indent="0">
              <a:buNone/>
              <a:defRPr sz="1463">
                <a:solidFill>
                  <a:schemeClr val="tx1">
                    <a:tint val="75000"/>
                  </a:schemeClr>
                </a:solidFill>
              </a:defRPr>
            </a:lvl3pPr>
            <a:lvl4pPr marL="11144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4859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185737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22885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6003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29718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B0C91F-90D3-C34C-8CC7-7F71DAD4E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B0CAE2-5AE7-994F-A2BD-80B7B8FD2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300A19-AA32-B444-B849-22445696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55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1F56E-3853-3744-AA31-2BC62DD73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3F021F-C2D0-BF43-A487-71A978ECF2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595B4A-3882-4840-9E7F-B6E8B2FA5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388B8F-FFC1-0F41-9D4D-E396AB4DC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75A360-7FFA-2F42-A934-F997969B5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AF98B0-CE58-5D41-B540-CCEB8B575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53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50093-4E12-1E4D-8D55-2A01AEACD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7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16D1D8-6D12-6544-A12B-E279599A4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69B84C-1CD6-D545-875B-FF7835A2CF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CDC37B-9E95-ED45-8AB4-3D31EF6D6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A82F285-1BC7-1847-A3B8-49A715CCD8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F75A6C-9603-CC4B-BE43-63D67BC40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9401273-1597-724A-BB3F-32C6BB4B2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F741CC0-8E52-5D48-8226-0F5224A16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983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14B7CE-BC82-B344-A5AE-7B2964DD2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62AAF4-3459-3642-B759-DCCF2F64E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96FA1AC-A36F-F041-AA3D-CC8C2C2BF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CE4B722-3D83-7242-8F8D-6CBA1A2CB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94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28B2BA-97EF-284D-BF37-5FB600462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27DB809-6174-4144-8D7D-85DE8F0A3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207DE8-FDB3-C345-AEBE-9146F07AE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3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8F7656-B3D8-814A-B455-BBAB80F35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2F717A-57FC-974E-902F-39915245F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DEB0D9-2FCF-A944-8B7C-6F24616EB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38"/>
            </a:lvl2pPr>
            <a:lvl3pPr marL="742950" indent="0">
              <a:buNone/>
              <a:defRPr sz="975"/>
            </a:lvl3pPr>
            <a:lvl4pPr marL="1114425" indent="0">
              <a:buNone/>
              <a:defRPr sz="813"/>
            </a:lvl4pPr>
            <a:lvl5pPr marL="1485900" indent="0">
              <a:buNone/>
              <a:defRPr sz="813"/>
            </a:lvl5pPr>
            <a:lvl6pPr marL="1857375" indent="0">
              <a:buNone/>
              <a:defRPr sz="813"/>
            </a:lvl6pPr>
            <a:lvl7pPr marL="2228850" indent="0">
              <a:buNone/>
              <a:defRPr sz="813"/>
            </a:lvl7pPr>
            <a:lvl8pPr marL="2600325" indent="0">
              <a:buNone/>
              <a:defRPr sz="813"/>
            </a:lvl8pPr>
            <a:lvl9pPr marL="2971800" indent="0">
              <a:buNone/>
              <a:defRPr sz="813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F7D7FF-BF61-BA41-8DA4-AA004593D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C69D2C-7755-A04A-BA0A-80AE3B8CB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B8BE3A-BEEF-8147-B7DA-E522F273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064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8FB329-C181-7D46-8A82-F43A4FB8E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A6CDB7-0FED-044D-84A8-7BFB08547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2600"/>
            </a:lvl1pPr>
            <a:lvl2pPr marL="371475" indent="0">
              <a:buNone/>
              <a:defRPr sz="2275"/>
            </a:lvl2pPr>
            <a:lvl3pPr marL="742950" indent="0">
              <a:buNone/>
              <a:defRPr sz="1950"/>
            </a:lvl3pPr>
            <a:lvl4pPr marL="1114425" indent="0">
              <a:buNone/>
              <a:defRPr sz="1625"/>
            </a:lvl4pPr>
            <a:lvl5pPr marL="1485900" indent="0">
              <a:buNone/>
              <a:defRPr sz="1625"/>
            </a:lvl5pPr>
            <a:lvl6pPr marL="1857375" indent="0">
              <a:buNone/>
              <a:defRPr sz="1625"/>
            </a:lvl6pPr>
            <a:lvl7pPr marL="2228850" indent="0">
              <a:buNone/>
              <a:defRPr sz="1625"/>
            </a:lvl7pPr>
            <a:lvl8pPr marL="2600325" indent="0">
              <a:buNone/>
              <a:defRPr sz="1625"/>
            </a:lvl8pPr>
            <a:lvl9pPr marL="2971800" indent="0">
              <a:buNone/>
              <a:defRPr sz="1625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04083B-E0BD-B842-B487-819F1AB11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38"/>
            </a:lvl2pPr>
            <a:lvl3pPr marL="742950" indent="0">
              <a:buNone/>
              <a:defRPr sz="975"/>
            </a:lvl3pPr>
            <a:lvl4pPr marL="1114425" indent="0">
              <a:buNone/>
              <a:defRPr sz="813"/>
            </a:lvl4pPr>
            <a:lvl5pPr marL="1485900" indent="0">
              <a:buNone/>
              <a:defRPr sz="813"/>
            </a:lvl5pPr>
            <a:lvl6pPr marL="1857375" indent="0">
              <a:buNone/>
              <a:defRPr sz="813"/>
            </a:lvl6pPr>
            <a:lvl7pPr marL="2228850" indent="0">
              <a:buNone/>
              <a:defRPr sz="813"/>
            </a:lvl7pPr>
            <a:lvl8pPr marL="2600325" indent="0">
              <a:buNone/>
              <a:defRPr sz="813"/>
            </a:lvl8pPr>
            <a:lvl9pPr marL="2971800" indent="0">
              <a:buNone/>
              <a:defRPr sz="813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8451F5-2B54-8540-9A94-B9F42DBDE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AD986E-6D05-7543-A1FE-B853300C5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DD1F7C-6A66-C94B-9791-7E31ED942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9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966F39-6E48-EB45-AF4D-E36C78BBD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E05300-5E88-7F47-B4E4-694F0B947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5EB296-B8D5-944D-8A46-BE27315015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60004E-75C1-7D4E-A9F9-A6E502C0AD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5FB0EC-CAB6-B849-97B7-D2A8CB8557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708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txStyles>
    <p:titleStyle>
      <a:lvl1pPr algn="l" defTabSz="742950" rtl="0" eaLnBrk="1" latinLnBrk="1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5738" indent="-185738" algn="l" defTabSz="742950" rtl="0" eaLnBrk="1" latinLnBrk="1" hangingPunct="1">
        <a:lnSpc>
          <a:spcPct val="90000"/>
        </a:lnSpc>
        <a:spcBef>
          <a:spcPts val="813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86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1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6716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20431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4145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7860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31575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67">
            <a:extLst>
              <a:ext uri="{FF2B5EF4-FFF2-40B4-BE49-F238E27FC236}">
                <a16:creationId xmlns:a16="http://schemas.microsoft.com/office/drawing/2014/main" id="{FD10CD40-56F4-FD49-B0F2-ACDCA4D7E2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747" y="2903858"/>
            <a:ext cx="591088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b="1" dirty="0">
                <a:solidFill>
                  <a:srgbClr val="54575D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퍼블리싱 </a:t>
            </a:r>
            <a:r>
              <a:rPr lang="ko-KR" altLang="en-US" sz="3200" b="1" dirty="0">
                <a:solidFill>
                  <a:srgbClr val="54575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가이드</a:t>
            </a:r>
            <a:endParaRPr kumimoji="1" lang="en-US" altLang="ko-KR" sz="3200" b="1" u="none" strike="noStrike" kern="1200" cap="none" spc="0" normalizeH="0" baseline="0" noProof="0" dirty="0">
              <a:ln>
                <a:noFill/>
              </a:ln>
              <a:solidFill>
                <a:srgbClr val="54575D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7" name="직선 연결선 22">
            <a:extLst>
              <a:ext uri="{FF2B5EF4-FFF2-40B4-BE49-F238E27FC236}">
                <a16:creationId xmlns:a16="http://schemas.microsoft.com/office/drawing/2014/main" id="{CEB7431A-F60E-9140-9362-185EF1BC9F06}"/>
              </a:ext>
            </a:extLst>
          </p:cNvPr>
          <p:cNvCxnSpPr>
            <a:cxnSpLocks/>
          </p:cNvCxnSpPr>
          <p:nvPr/>
        </p:nvCxnSpPr>
        <p:spPr>
          <a:xfrm>
            <a:off x="3451538" y="3913094"/>
            <a:ext cx="8049260" cy="0"/>
          </a:xfrm>
          <a:prstGeom prst="line">
            <a:avLst/>
          </a:prstGeom>
          <a:ln>
            <a:solidFill>
              <a:srgbClr val="5457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그림 18">
            <a:extLst>
              <a:ext uri="{FF2B5EF4-FFF2-40B4-BE49-F238E27FC236}">
                <a16:creationId xmlns:a16="http://schemas.microsoft.com/office/drawing/2014/main" id="{E2B3FBEE-85A5-1F4A-88A6-77C9B4E100F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lum bright="-40000" contrast="-40000"/>
          </a:blip>
          <a:stretch>
            <a:fillRect/>
          </a:stretch>
        </p:blipFill>
        <p:spPr>
          <a:xfrm>
            <a:off x="691202" y="6264000"/>
            <a:ext cx="893445" cy="160020"/>
          </a:xfrm>
          <a:prstGeom prst="rect">
            <a:avLst/>
          </a:prstGeom>
        </p:spPr>
      </p:pic>
      <p:sp>
        <p:nvSpPr>
          <p:cNvPr id="21" name="Rectangle 167">
            <a:extLst>
              <a:ext uri="{FF2B5EF4-FFF2-40B4-BE49-F238E27FC236}">
                <a16:creationId xmlns:a16="http://schemas.microsoft.com/office/drawing/2014/main" id="{EF94D862-34A8-1648-B15D-907E4988C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747" y="2343437"/>
            <a:ext cx="591088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 err="1">
                <a:solidFill>
                  <a:srgbClr val="54575D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매쓰피드</a:t>
            </a:r>
            <a:r>
              <a:rPr lang="ko-KR" altLang="en-US" sz="3200" dirty="0">
                <a:solidFill>
                  <a:srgbClr val="54575D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글로벌 개선 프로젝트</a:t>
            </a:r>
            <a:endParaRPr kumimoji="1" lang="en-US" altLang="ko-KR" sz="3200" u="none" strike="noStrike" kern="1200" cap="none" spc="0" normalizeH="0" baseline="0" noProof="0" dirty="0">
              <a:ln>
                <a:noFill/>
              </a:ln>
              <a:solidFill>
                <a:srgbClr val="54575D"/>
              </a:solidFill>
              <a:effectLst/>
              <a:uLnTx/>
              <a:uFillTx/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9A09FDA-D217-8349-985F-E88D838AB112}"/>
              </a:ext>
            </a:extLst>
          </p:cNvPr>
          <p:cNvSpPr/>
          <p:nvPr/>
        </p:nvSpPr>
        <p:spPr>
          <a:xfrm>
            <a:off x="615747" y="3790251"/>
            <a:ext cx="5789866" cy="2456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en-US" altLang="ko-KR" sz="900" spc="250" dirty="0" err="1">
                <a:solidFill>
                  <a:srgbClr val="5457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Mathpid</a:t>
            </a:r>
            <a:r>
              <a:rPr kumimoji="0" lang="en-US" altLang="ko-KR" sz="900" b="0" i="0" u="none" strike="noStrike" kern="1200" cap="none" spc="250" normalizeH="0" baseline="0" noProof="0" dirty="0">
                <a:ln>
                  <a:noFill/>
                </a:ln>
                <a:solidFill>
                  <a:srgbClr val="54575D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Global </a:t>
            </a:r>
            <a:r>
              <a:rPr kumimoji="0" lang="en-US" altLang="ko-KR" sz="900" b="0" i="0" u="none" strike="noStrike" kern="1200" cap="none" spc="250" normalizeH="0" baseline="0" noProof="0" dirty="0">
                <a:ln>
                  <a:noFill/>
                </a:ln>
                <a:solidFill>
                  <a:srgbClr val="54575D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UI</a:t>
            </a:r>
            <a:r>
              <a:rPr kumimoji="0" lang="en-US" altLang="ko-KR" sz="900" b="0" i="0" u="none" strike="noStrike" kern="1200" cap="none" spc="250" normalizeH="0" baseline="0" noProof="0" dirty="0">
                <a:ln>
                  <a:noFill/>
                </a:ln>
                <a:solidFill>
                  <a:srgbClr val="54575D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/UX </a:t>
            </a:r>
            <a:r>
              <a:rPr lang="en-US" altLang="ko-KR" sz="900" spc="250" dirty="0">
                <a:solidFill>
                  <a:srgbClr val="5457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Project</a:t>
            </a:r>
            <a:endParaRPr kumimoji="0" lang="ko-KR" altLang="en-US" sz="900" b="0" i="0" u="none" strike="noStrike" kern="1200" cap="none" spc="250" normalizeH="0" baseline="0" noProof="0" dirty="0">
              <a:ln>
                <a:noFill/>
              </a:ln>
              <a:solidFill>
                <a:srgbClr val="54575D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91CBF0F-1421-AA40-BA2E-66F894425145}"/>
              </a:ext>
            </a:extLst>
          </p:cNvPr>
          <p:cNvGrpSpPr/>
          <p:nvPr/>
        </p:nvGrpSpPr>
        <p:grpSpPr>
          <a:xfrm>
            <a:off x="7060621" y="5702490"/>
            <a:ext cx="4533695" cy="721530"/>
            <a:chOff x="7321486" y="5778691"/>
            <a:chExt cx="4533695" cy="721530"/>
          </a:xfrm>
        </p:grpSpPr>
        <p:sp>
          <p:nvSpPr>
            <p:cNvPr id="20" name="Rectangle 167">
              <a:extLst>
                <a:ext uri="{FF2B5EF4-FFF2-40B4-BE49-F238E27FC236}">
                  <a16:creationId xmlns:a16="http://schemas.microsoft.com/office/drawing/2014/main" id="{04ADF357-128D-C64C-B134-DB7421D287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1486" y="5977001"/>
              <a:ext cx="4533695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25400">
                <a:contourClr>
                  <a:schemeClr val="bg1"/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70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uLnTx/>
                  <a:uFillTx/>
                  <a:latin typeface="Noto Sans CJK KR Regular" panose="020B0500000000000000" pitchFamily="34" charset="-128"/>
                  <a:ea typeface="Noto Sans CJK KR Regular" panose="020B0500000000000000" pitchFamily="34" charset="-128"/>
                  <a:cs typeface="Arial" panose="020B0604020202020204" pitchFamily="34" charset="0"/>
                </a:rPr>
                <a:t>NOTICE: Proprietary and Confidential. This material is proprietary to emotion.</a:t>
              </a:r>
            </a:p>
            <a:p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70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uLnTx/>
                  <a:uFillTx/>
                  <a:latin typeface="Noto Sans CJK KR Regular" panose="020B0500000000000000" pitchFamily="34" charset="-128"/>
                  <a:ea typeface="Noto Sans CJK KR Regular" panose="020B0500000000000000" pitchFamily="34" charset="-128"/>
                  <a:cs typeface="Arial" panose="020B0604020202020204" pitchFamily="34" charset="0"/>
                </a:rPr>
                <a:t>It contains trade secrets and confidential information which is the property of emotion.</a:t>
              </a:r>
            </a:p>
            <a:p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70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uLnTx/>
                  <a:uFillTx/>
                  <a:latin typeface="Noto Sans CJK KR Regular" panose="020B0500000000000000" pitchFamily="34" charset="-128"/>
                  <a:ea typeface="Noto Sans CJK KR Regular" panose="020B0500000000000000" pitchFamily="34" charset="-128"/>
                  <a:cs typeface="Arial" panose="020B0604020202020204" pitchFamily="34" charset="0"/>
                </a:rPr>
                <a:t>This material shall not be used, reproduced, copied, disclosed, transmitted, in whole or in part, </a:t>
              </a:r>
            </a:p>
            <a:p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70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uLnTx/>
                  <a:uFillTx/>
                  <a:latin typeface="Noto Sans CJK KR Regular" panose="020B0500000000000000" pitchFamily="34" charset="-128"/>
                  <a:ea typeface="Noto Sans CJK KR Regular" panose="020B0500000000000000" pitchFamily="34" charset="-128"/>
                  <a:cs typeface="Arial" panose="020B0604020202020204" pitchFamily="34" charset="0"/>
                </a:rPr>
                <a:t>without the express consent of emotion.</a:t>
              </a:r>
            </a:p>
          </p:txBody>
        </p:sp>
        <p:sp>
          <p:nvSpPr>
            <p:cNvPr id="23" name="Rectangle 167">
              <a:extLst>
                <a:ext uri="{FF2B5EF4-FFF2-40B4-BE49-F238E27FC236}">
                  <a16:creationId xmlns:a16="http://schemas.microsoft.com/office/drawing/2014/main" id="{8D1967CD-DD99-AA4D-A317-462F575C8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11481" y="5778691"/>
              <a:ext cx="1221666" cy="2154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25400">
                <a:contourClr>
                  <a:schemeClr val="bg1"/>
                </a:contourClr>
              </a:sp3d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굴림" charset="-127"/>
                  <a:ea typeface="굴림" charset="-127"/>
                  <a:cs typeface="+mn-cs"/>
                </a:defRPr>
              </a:lvl9pPr>
            </a:lstStyle>
            <a:p>
              <a:pPr marL="0" marR="0" lvl="0" indent="0" algn="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54575D"/>
                  </a:solidFill>
                  <a:effectLst/>
                  <a:uLnTx/>
                  <a:uFillTx/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+mn-cs"/>
                </a:rPr>
                <a:t>www.emotion.co.kr</a:t>
              </a:r>
            </a:p>
          </p:txBody>
        </p:sp>
      </p:grpSp>
      <p:sp>
        <p:nvSpPr>
          <p:cNvPr id="25" name="Rectangle 167">
            <a:extLst>
              <a:ext uri="{FF2B5EF4-FFF2-40B4-BE49-F238E27FC236}">
                <a16:creationId xmlns:a16="http://schemas.microsoft.com/office/drawing/2014/main" id="{186F85DE-BD3D-144E-BB84-B705E28BBD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9374" y="6253609"/>
            <a:ext cx="122166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000" u="none" strike="noStrike" kern="1200" cap="none" spc="0" normalizeH="0" baseline="0" noProof="0" dirty="0">
                <a:ln>
                  <a:noFill/>
                </a:ln>
                <a:solidFill>
                  <a:srgbClr val="54575D"/>
                </a:solidFill>
                <a:effectLst/>
                <a:uLnTx/>
                <a:uFillTx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2022.09.01</a:t>
            </a:r>
            <a:r>
              <a:rPr kumimoji="1" lang="en-US" altLang="ko-KR" sz="1000" u="none" strike="noStrike" kern="1200" cap="none" spc="0" normalizeH="0" baseline="0" noProof="0" dirty="0">
                <a:ln>
                  <a:noFill/>
                </a:ln>
                <a:solidFill>
                  <a:srgbClr val="54575D"/>
                </a:solidFill>
                <a:effectLst/>
                <a:uLnTx/>
                <a:uFillTx/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</a:p>
        </p:txBody>
      </p:sp>
      <p:sp>
        <p:nvSpPr>
          <p:cNvPr id="28" name="Rectangle 167">
            <a:extLst>
              <a:ext uri="{FF2B5EF4-FFF2-40B4-BE49-F238E27FC236}">
                <a16:creationId xmlns:a16="http://schemas.microsoft.com/office/drawing/2014/main" id="{1BCA36C6-4E91-8241-9CCA-86AFC7E7E3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5203" y="6237908"/>
            <a:ext cx="32417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srgbClr val="54575D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/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9DA90D-0A12-7F4B-8F7F-E467B5138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202" y="917842"/>
            <a:ext cx="1662033" cy="848512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0F53A4F-97F6-B240-AC9F-AEFE1B7B8969}"/>
              </a:ext>
            </a:extLst>
          </p:cNvPr>
          <p:cNvSpPr/>
          <p:nvPr/>
        </p:nvSpPr>
        <p:spPr>
          <a:xfrm>
            <a:off x="11320900" y="0"/>
            <a:ext cx="871100" cy="22431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Confidential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2499179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14511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9. JAVASCRIPT</a:t>
            </a:r>
            <a:endParaRPr lang="ko-KR" altLang="en-US" sz="1400" dirty="0">
              <a:solidFill>
                <a:srgbClr val="4F5C5D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페이지별 </a:t>
            </a:r>
            <a:r>
              <a:rPr lang="en-US" altLang="ko-KR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js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로 나눠 관리합니다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ko-KR" altLang="en-US" sz="2200" b="1" dirty="0">
              <a:solidFill>
                <a:schemeClr val="bg2">
                  <a:lumMod val="1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70857" y="1674550"/>
            <a:ext cx="9727474" cy="3367712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1071154" y="1927245"/>
            <a:ext cx="9361713" cy="2862322"/>
          </a:xfrm>
          <a:prstGeom prst="rect">
            <a:avLst/>
          </a:prstGeom>
          <a:noFill/>
        </p:spPr>
        <p:txBody>
          <a:bodyPr wrap="square" numCol="2" spcCol="72000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main.js –  </a:t>
            </a:r>
            <a:r>
              <a:rPr lang="ko-KR" altLang="en-US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메인페이지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en-US" altLang="ko-KR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daily_course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en-US" altLang="ko-KR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daily_topic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ac.js – </a:t>
            </a:r>
            <a:r>
              <a:rPr lang="ko-KR" altLang="en-US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어카운트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sz="1200" spc="-5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cs.js – 1:1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문의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고객지원</a:t>
            </a:r>
            <a:endParaRPr lang="en-US" altLang="ko-KR" sz="1200" spc="-5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mb.js –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멤버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로그인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회원가입 등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ob.js – </a:t>
            </a:r>
            <a:r>
              <a:rPr lang="ko-KR" altLang="en-US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온보딩</a:t>
            </a:r>
            <a:endParaRPr lang="en-US" altLang="ko-KR" sz="1200" spc="-5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ocr.js –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수학카메라</a:t>
            </a:r>
            <a:endParaRPr lang="en-US" altLang="ko-KR" sz="1200" spc="-5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Pr.js –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프로필 의</a:t>
            </a:r>
            <a:endParaRPr lang="en-US" altLang="ko-KR" sz="1200" spc="-5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qs.js – </a:t>
            </a:r>
            <a:r>
              <a:rPr lang="ko-KR" altLang="en-US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뱃지리스트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sz="1200" spc="-5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qz.js –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문제풀이</a:t>
            </a:r>
            <a:endParaRPr lang="en-US" altLang="ko-KR" sz="1200" spc="-5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wm.js –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윙 </a:t>
            </a:r>
            <a:r>
              <a:rPr lang="ko-KR" altLang="en-US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뱃지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관리</a:t>
            </a:r>
            <a:endParaRPr lang="ko-KR" altLang="en-US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699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15617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10. JAVASCRIPT</a:t>
            </a:r>
            <a:endParaRPr lang="ko-KR" altLang="en-US" sz="1400" dirty="0">
              <a:solidFill>
                <a:srgbClr val="4F5C5D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Object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내 </a:t>
            </a:r>
            <a:r>
              <a:rPr lang="en-US" altLang="ko-KR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svg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접근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70857" y="1889762"/>
            <a:ext cx="4313645" cy="424978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1036323" y="2178194"/>
            <a:ext cx="3796937" cy="117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const obj =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item.querySelector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("object")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const doc =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obj.getSVGDocument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(); </a:t>
            </a:r>
            <a:endParaRPr lang="ko-KR" altLang="en-US" sz="1200" spc="-5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const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=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doc.querySelector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("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");  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svg.classList.add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('active'); </a:t>
            </a: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914CB37-533D-5D28-5318-790E8F7697A9}"/>
              </a:ext>
            </a:extLst>
          </p:cNvPr>
          <p:cNvCxnSpPr/>
          <p:nvPr/>
        </p:nvCxnSpPr>
        <p:spPr>
          <a:xfrm>
            <a:off x="1105989" y="3564984"/>
            <a:ext cx="38230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8785CCC-B0BF-1B20-7975-BD2C0BFFA512}"/>
              </a:ext>
            </a:extLst>
          </p:cNvPr>
          <p:cNvSpPr txBox="1"/>
          <p:nvPr/>
        </p:nvSpPr>
        <p:spPr>
          <a:xfrm>
            <a:off x="1105989" y="3680153"/>
            <a:ext cx="3796937" cy="2281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const obj =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item.querySelectorAll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("object");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 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obj.forEach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(item =&gt;{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   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item.addEventListener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("load", function() {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      const doc =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this.getSVGDocument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();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      const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=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doc.querySelector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("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");  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     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svg.classList.add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classname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);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    })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  });</a:t>
            </a:r>
          </a:p>
        </p:txBody>
      </p:sp>
      <p:sp>
        <p:nvSpPr>
          <p:cNvPr id="11" name="Rectangle 167">
            <a:extLst>
              <a:ext uri="{FF2B5EF4-FFF2-40B4-BE49-F238E27FC236}">
                <a16:creationId xmlns:a16="http://schemas.microsoft.com/office/drawing/2014/main" id="{0A6F77E6-9EE0-4457-3E8F-A09E9D035A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3843" y="2018983"/>
            <a:ext cx="5116805" cy="1727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object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 에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add_new_color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있는 태그에서 색상 변경 가능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클릭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등 이벤트로 색이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바뀔때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페이지 내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object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접근 후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getSVGDocument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();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document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접근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태그를 선택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active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추가 하는 방법으로 활성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비활성 적용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Object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본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부모 태그에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display none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 있을 경우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object load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이벤트 후 접근</a:t>
            </a:r>
          </a:p>
        </p:txBody>
      </p:sp>
    </p:spTree>
    <p:extLst>
      <p:ext uri="{BB962C8B-B14F-4D97-AF65-F5344CB8AC3E}">
        <p14:creationId xmlns:p14="http://schemas.microsoft.com/office/powerpoint/2010/main" val="800320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11240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11. vendor</a:t>
            </a:r>
            <a:endParaRPr lang="ko-KR" altLang="en-US" sz="1400" dirty="0">
              <a:solidFill>
                <a:srgbClr val="4F5C5D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추가적인 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front UI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위해 아래와 같은 파일이 사용됩니다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ko-KR" altLang="en-US" sz="2200" b="1" dirty="0">
              <a:solidFill>
                <a:schemeClr val="bg2">
                  <a:lumMod val="1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70857" y="1674550"/>
            <a:ext cx="9727474" cy="2052719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1071154" y="1831447"/>
            <a:ext cx="9361713" cy="1727717"/>
          </a:xfrm>
          <a:prstGeom prst="rect">
            <a:avLst/>
          </a:prstGeom>
          <a:noFill/>
        </p:spPr>
        <p:txBody>
          <a:bodyPr wrap="square" numCol="1" spcCol="72000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[</a:t>
            </a:r>
            <a:r>
              <a:rPr lang="en-US" altLang="ko-KR" sz="1200" spc="-5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Javascrpit</a:t>
            </a:r>
            <a:r>
              <a:rPr lang="en-US" altLang="ko-KR" sz="1200" spc="-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]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swiper - slide UI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구현을 위한 라이브러리입니다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  <a:b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gsap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-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애니메이션 처리를 위한 라이브러리입니다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ScrollTrigger.min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en-US" altLang="ko-KR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ScrollToPlugin.min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페이지 스크롤시 애니메이션 처리를 위한 </a:t>
            </a:r>
            <a:r>
              <a:rPr lang="en-US" altLang="ko-KR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gsap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플러그인 입니다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progressbar.min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– </a:t>
            </a:r>
            <a:r>
              <a:rPr lang="ko-KR" altLang="en-US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프로그래스바를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사용하기 위한 라이브러리 입니다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Screenfull.js –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전체 화면 테스터 라이브러리입니다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..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삭제해도 무관합니다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6424E7F-B25B-515E-CFB3-669AEC9DB437}"/>
              </a:ext>
            </a:extLst>
          </p:cNvPr>
          <p:cNvSpPr/>
          <p:nvPr/>
        </p:nvSpPr>
        <p:spPr>
          <a:xfrm>
            <a:off x="870857" y="3891025"/>
            <a:ext cx="9727474" cy="2052719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3D17FC-8A87-ECB8-0A66-D513AC736A86}"/>
              </a:ext>
            </a:extLst>
          </p:cNvPr>
          <p:cNvSpPr txBox="1"/>
          <p:nvPr/>
        </p:nvSpPr>
        <p:spPr>
          <a:xfrm>
            <a:off x="1071154" y="4047922"/>
            <a:ext cx="9361713" cy="342723"/>
          </a:xfrm>
          <a:prstGeom prst="rect">
            <a:avLst/>
          </a:prstGeom>
          <a:noFill/>
        </p:spPr>
        <p:txBody>
          <a:bodyPr wrap="square" numCol="1" spcCol="72000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[</a:t>
            </a:r>
            <a:r>
              <a:rPr lang="en-US" altLang="ko-KR" sz="1200" spc="-5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css</a:t>
            </a:r>
            <a:r>
              <a:rPr lang="en-US" altLang="ko-KR" sz="1200" spc="-5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] 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Swiper.css - slide UI 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구현을 위한 라이브러리 </a:t>
            </a:r>
            <a:r>
              <a:rPr lang="en-US" altLang="ko-KR" sz="1200" spc="-5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ko-KR" altLang="en-US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입니다</a:t>
            </a:r>
            <a:r>
              <a:rPr lang="en-US" altLang="ko-KR" sz="1200" spc="-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986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67">
            <a:extLst>
              <a:ext uri="{FF2B5EF4-FFF2-40B4-BE49-F238E27FC236}">
                <a16:creationId xmlns:a16="http://schemas.microsoft.com/office/drawing/2014/main" id="{FD10CD40-56F4-FD49-B0F2-ACDCA4D7E2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202" y="2524951"/>
            <a:ext cx="696689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sz="3200" b="1" dirty="0">
                <a:solidFill>
                  <a:srgbClr val="54575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감사합니다</a:t>
            </a:r>
            <a:r>
              <a:rPr lang="en-US" altLang="ko-KR" sz="3200" b="1" dirty="0">
                <a:solidFill>
                  <a:srgbClr val="54575D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. </a:t>
            </a:r>
            <a:r>
              <a:rPr lang="ko-KR" altLang="en-US" sz="3200" b="1" dirty="0">
                <a:solidFill>
                  <a:srgbClr val="54575D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54575D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End Of Document</a:t>
            </a:r>
            <a:endParaRPr lang="ko-KR" altLang="en-US" sz="3200" dirty="0">
              <a:solidFill>
                <a:srgbClr val="54575D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cxnSp>
        <p:nvCxnSpPr>
          <p:cNvPr id="17" name="직선 연결선 22">
            <a:extLst>
              <a:ext uri="{FF2B5EF4-FFF2-40B4-BE49-F238E27FC236}">
                <a16:creationId xmlns:a16="http://schemas.microsoft.com/office/drawing/2014/main" id="{CEB7431A-F60E-9140-9362-185EF1BC9F06}"/>
              </a:ext>
            </a:extLst>
          </p:cNvPr>
          <p:cNvCxnSpPr>
            <a:cxnSpLocks/>
          </p:cNvCxnSpPr>
          <p:nvPr/>
        </p:nvCxnSpPr>
        <p:spPr>
          <a:xfrm flipV="1">
            <a:off x="691202" y="3429000"/>
            <a:ext cx="7611970" cy="15179"/>
          </a:xfrm>
          <a:prstGeom prst="line">
            <a:avLst/>
          </a:prstGeom>
          <a:ln>
            <a:solidFill>
              <a:srgbClr val="5457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9A09FDA-D217-8349-985F-E88D838AB112}"/>
              </a:ext>
            </a:extLst>
          </p:cNvPr>
          <p:cNvSpPr/>
          <p:nvPr/>
        </p:nvSpPr>
        <p:spPr>
          <a:xfrm>
            <a:off x="8303172" y="3321336"/>
            <a:ext cx="3197625" cy="2153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r">
              <a:defRPr/>
            </a:pPr>
            <a:r>
              <a:rPr lang="en-US" altLang="ko-KR" sz="900" spc="250" dirty="0" err="1">
                <a:solidFill>
                  <a:srgbClr val="54575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Mathpid</a:t>
            </a:r>
            <a:r>
              <a:rPr kumimoji="0" lang="en-US" altLang="ko-KR" sz="900" b="0" i="0" u="none" strike="noStrike" kern="1200" cap="none" spc="250" normalizeH="0" baseline="0" noProof="0" dirty="0">
                <a:ln>
                  <a:noFill/>
                </a:ln>
                <a:solidFill>
                  <a:srgbClr val="54575D"/>
                </a:solidFill>
                <a:effectLst/>
                <a:uLnTx/>
                <a:uFillTx/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Global </a:t>
            </a:r>
            <a:r>
              <a:rPr kumimoji="0" lang="en-US" altLang="ko-KR" sz="900" b="0" i="0" u="none" strike="noStrike" kern="1200" cap="none" spc="250" normalizeH="0" baseline="0" noProof="0" dirty="0">
                <a:ln>
                  <a:noFill/>
                </a:ln>
                <a:solidFill>
                  <a:srgbClr val="54575D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UI</a:t>
            </a:r>
            <a:r>
              <a:rPr kumimoji="0" lang="en-US" altLang="ko-KR" sz="900" b="0" i="0" u="none" strike="noStrike" kern="1200" cap="none" spc="250" normalizeH="0" baseline="0" noProof="0" dirty="0">
                <a:ln>
                  <a:noFill/>
                </a:ln>
                <a:solidFill>
                  <a:srgbClr val="54575D"/>
                </a:solidFill>
                <a:effectLst/>
                <a:uLnTx/>
                <a:uFillTx/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/UX </a:t>
            </a:r>
            <a:r>
              <a:rPr lang="en-US" altLang="ko-KR" sz="900" spc="250" dirty="0">
                <a:solidFill>
                  <a:srgbClr val="54575D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Project</a:t>
            </a:r>
            <a:endParaRPr kumimoji="0" lang="ko-KR" altLang="en-US" sz="900" b="0" i="0" u="none" strike="noStrike" kern="1200" cap="none" spc="250" normalizeH="0" baseline="0" noProof="0" dirty="0">
              <a:ln>
                <a:noFill/>
              </a:ln>
              <a:solidFill>
                <a:srgbClr val="54575D"/>
              </a:solidFill>
              <a:effectLst/>
              <a:uLnTx/>
              <a:uFillTx/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9DA90D-0A12-7F4B-8F7F-E467B5138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2752" y="499567"/>
            <a:ext cx="1355834" cy="692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213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14269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디렉토리 구조</a:t>
            </a:r>
          </a:p>
        </p:txBody>
      </p:sp>
      <p:sp>
        <p:nvSpPr>
          <p:cNvPr id="22" name="Rectangle 167">
            <a:extLst>
              <a:ext uri="{FF2B5EF4-FFF2-40B4-BE49-F238E27FC236}">
                <a16:creationId xmlns:a16="http://schemas.microsoft.com/office/drawing/2014/main" id="{E5536D31-85CD-6B0E-6B61-DDAD6E0C5F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1629610"/>
            <a:ext cx="10803087" cy="288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ts val="164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css,js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라이브러리는 각 디렉토리 안에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css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js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/vendor/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위치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en-US" altLang="ko-KR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css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en-US" altLang="ko-KR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js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image, font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등 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static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리소스 파일을 각  </a:t>
            </a:r>
          </a:p>
          <a:p>
            <a:pPr>
              <a:defRPr/>
            </a:pP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디렉토리를 지정하고 각 페이지별 네이밍으로 나눠 관리합니다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ko-KR" altLang="en-US" sz="2200" b="1" dirty="0">
              <a:solidFill>
                <a:schemeClr val="bg2">
                  <a:lumMod val="1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B4C0655-8E52-297E-56A2-D3DF412CE6F3}"/>
              </a:ext>
            </a:extLst>
          </p:cNvPr>
          <p:cNvSpPr/>
          <p:nvPr/>
        </p:nvSpPr>
        <p:spPr>
          <a:xfrm>
            <a:off x="5437052" y="2666033"/>
            <a:ext cx="1793966" cy="3177418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C8C25C-EC4C-C74B-381D-DC5211286BFE}"/>
              </a:ext>
            </a:extLst>
          </p:cNvPr>
          <p:cNvSpPr txBox="1"/>
          <p:nvPr/>
        </p:nvSpPr>
        <p:spPr>
          <a:xfrm>
            <a:off x="5541555" y="2731052"/>
            <a:ext cx="1541417" cy="2558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/images/common/..</a:t>
            </a:r>
          </a:p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/images /main /..</a:t>
            </a:r>
          </a:p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/images /sub /..</a:t>
            </a:r>
          </a:p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/images /ab /..</a:t>
            </a:r>
          </a:p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/images /ac /..</a:t>
            </a:r>
          </a:p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/images /cs /..</a:t>
            </a:r>
          </a:p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/images / dt /..</a:t>
            </a:r>
          </a:p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/images / qz /..</a:t>
            </a:r>
          </a:p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endParaRPr lang="ko-KR" altLang="en-US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B5E534-B362-EB3D-7000-75C358F4C753}"/>
              </a:ext>
            </a:extLst>
          </p:cNvPr>
          <p:cNvSpPr/>
          <p:nvPr/>
        </p:nvSpPr>
        <p:spPr>
          <a:xfrm>
            <a:off x="3153955" y="2666033"/>
            <a:ext cx="1793966" cy="3177418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F52A11-2D5D-2BD8-4C1F-0B1F35C07744}"/>
              </a:ext>
            </a:extLst>
          </p:cNvPr>
          <p:cNvSpPr txBox="1"/>
          <p:nvPr/>
        </p:nvSpPr>
        <p:spPr>
          <a:xfrm>
            <a:off x="3258458" y="2731052"/>
            <a:ext cx="1541417" cy="2558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/main.js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/ac.js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/cs.js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/mb.js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/ob.js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/ocr.js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 pr.js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 qz.js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endParaRPr lang="ko-KR" altLang="en-US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70858" y="2666033"/>
            <a:ext cx="1793966" cy="3177418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975361" y="2731052"/>
            <a:ext cx="1541417" cy="2558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/reset.css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/common.css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/main.css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/ab.css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/ac.css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 cs.css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 dt.css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 ob.css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endParaRPr lang="ko-KR" altLang="en-US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4D5C467-6F46-3CDA-FE1F-E7DB7343F765}"/>
              </a:ext>
            </a:extLst>
          </p:cNvPr>
          <p:cNvSpPr/>
          <p:nvPr/>
        </p:nvSpPr>
        <p:spPr>
          <a:xfrm>
            <a:off x="7720149" y="2666033"/>
            <a:ext cx="2939144" cy="3177418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E2376D2-B2A7-A1ED-00A6-9DE784999C08}"/>
              </a:ext>
            </a:extLst>
          </p:cNvPr>
          <p:cNvSpPr txBox="1"/>
          <p:nvPr/>
        </p:nvSpPr>
        <p:spPr>
          <a:xfrm>
            <a:off x="7891360" y="2731052"/>
            <a:ext cx="2593759" cy="2558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/font/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NotoSans-Block.woff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/font/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NotoSans-Bold.woff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/font/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NotoSans-SemiBold.woff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/font/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NotoSans-Medium.woff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/font/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NotoSans-Regular.woff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/font/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NotoSans-Light.woff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/font/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NotoSans-Thin.woff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/font/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NotoSansCJKKr-Block.woff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endParaRPr lang="ko-KR" altLang="en-US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36C5A7C-6992-13D8-5B27-21EE455A1B94}"/>
              </a:ext>
            </a:extLst>
          </p:cNvPr>
          <p:cNvSpPr txBox="1"/>
          <p:nvPr/>
        </p:nvSpPr>
        <p:spPr>
          <a:xfrm>
            <a:off x="870858" y="2390911"/>
            <a:ext cx="1541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css</a:t>
            </a:r>
            <a:endParaRPr lang="ko-KR" altLang="en-US" sz="12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3B27C73-B825-BF54-E950-C9A34E39F9D5}"/>
              </a:ext>
            </a:extLst>
          </p:cNvPr>
          <p:cNvSpPr txBox="1"/>
          <p:nvPr/>
        </p:nvSpPr>
        <p:spPr>
          <a:xfrm>
            <a:off x="3153955" y="2390911"/>
            <a:ext cx="1541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javascript</a:t>
            </a:r>
            <a:endParaRPr lang="ko-KR" altLang="en-US" sz="12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1C8A69F-56FE-02C0-5778-EBABF3C63004}"/>
              </a:ext>
            </a:extLst>
          </p:cNvPr>
          <p:cNvSpPr txBox="1"/>
          <p:nvPr/>
        </p:nvSpPr>
        <p:spPr>
          <a:xfrm>
            <a:off x="5437052" y="2390911"/>
            <a:ext cx="1541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images</a:t>
            </a:r>
            <a:endParaRPr lang="ko-KR" altLang="en-US" sz="12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615977-C4E3-D9B4-1F39-CD393566C547}"/>
              </a:ext>
            </a:extLst>
          </p:cNvPr>
          <p:cNvSpPr txBox="1"/>
          <p:nvPr/>
        </p:nvSpPr>
        <p:spPr>
          <a:xfrm>
            <a:off x="7720149" y="2390911"/>
            <a:ext cx="1541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Fonts</a:t>
            </a:r>
          </a:p>
        </p:txBody>
      </p:sp>
    </p:spTree>
    <p:extLst>
      <p:ext uri="{BB962C8B-B14F-4D97-AF65-F5344CB8AC3E}">
        <p14:creationId xmlns:p14="http://schemas.microsoft.com/office/powerpoint/2010/main" val="1465283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11753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en-US" altLang="ko-KR" sz="1400" dirty="0">
                <a:solidFill>
                  <a:srgbClr val="4F5C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html</a:t>
            </a:r>
            <a:r>
              <a:rPr lang="ko-KR" altLang="en-US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구조</a:t>
            </a:r>
          </a:p>
        </p:txBody>
      </p:sp>
      <p:sp>
        <p:nvSpPr>
          <p:cNvPr id="22" name="Rectangle 167">
            <a:extLst>
              <a:ext uri="{FF2B5EF4-FFF2-40B4-BE49-F238E27FC236}">
                <a16:creationId xmlns:a16="http://schemas.microsoft.com/office/drawing/2014/main" id="{E5536D31-85CD-6B0E-6B61-DDAD6E0C5F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1303925"/>
            <a:ext cx="10803087" cy="288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ts val="164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각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html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파일은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언더스코어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(‘_’)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로 네이밍 합니다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ex - test_test1.html)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HTML5 doctype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을 선언하였으며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html5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규약에 맞춰 마크업 합니다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ko-KR" altLang="en-US" sz="2200" b="1" dirty="0">
              <a:solidFill>
                <a:schemeClr val="bg2">
                  <a:lumMod val="1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70857" y="1976847"/>
            <a:ext cx="4313645" cy="416269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1036323" y="2178192"/>
            <a:ext cx="3796937" cy="3666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&lt;html&gt;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&lt;head&gt;&lt;head&gt;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&lt;body&gt;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&lt;header&gt; &lt;/header&gt;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&lt;main&gt;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&lt;section&gt;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&lt;div class=“wrap”&gt;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&lt;article&gt;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&lt;div&gt;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……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&lt;main&gt;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&lt;body&gt;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&lt;/html&gt;</a:t>
            </a:r>
            <a:endParaRPr lang="ko-KR" altLang="en-US" sz="12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" name="Rectangle 167">
            <a:extLst>
              <a:ext uri="{FF2B5EF4-FFF2-40B4-BE49-F238E27FC236}">
                <a16:creationId xmlns:a16="http://schemas.microsoft.com/office/drawing/2014/main" id="{42218904-D7E9-890F-3F8C-311945814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3843" y="1976847"/>
            <a:ext cx="5116805" cy="619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헤더와 메인 사이에 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gnb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등 추가 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메인 하단부에  팝업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캐릭터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퍼실리레이터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등을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section&gt;article&gt;div…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추가 하는 형식입니다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.)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" name="Rectangle 167">
            <a:extLst>
              <a:ext uri="{FF2B5EF4-FFF2-40B4-BE49-F238E27FC236}">
                <a16:creationId xmlns:a16="http://schemas.microsoft.com/office/drawing/2014/main" id="{45CDEFDA-14B4-238D-AC3E-68BE7E069B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3843" y="2749646"/>
            <a:ext cx="5116805" cy="896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중간에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감싸야하는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&lt;div class=“wrap”&gt;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은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상황에따라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article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안쪽에서 사용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이미지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탭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등에서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&lt;span class=“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sr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”&gt;&lt;/span&gt;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은 간단한 접근성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ir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기법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text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숨김 입니다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7193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14879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1400" dirty="0">
                <a:solidFill>
                  <a:srgbClr val="4F5C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이미지</a:t>
            </a:r>
            <a:r>
              <a:rPr lang="en-US" altLang="ko-KR" sz="1400" dirty="0">
                <a:solidFill>
                  <a:srgbClr val="4F5C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rgbClr val="4F5C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아이콘</a:t>
            </a:r>
            <a:endParaRPr lang="ko-KR" altLang="en-US" sz="1400" dirty="0">
              <a:solidFill>
                <a:srgbClr val="4F5C5D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이미지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아이콘 파일은 </a:t>
            </a:r>
            <a:r>
              <a:rPr lang="en-US" altLang="ko-KR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webp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en-US" altLang="ko-KR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svg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파일로 사용합니다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ko-KR" altLang="en-US" sz="2200" b="1" dirty="0">
              <a:solidFill>
                <a:schemeClr val="bg2">
                  <a:lumMod val="1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70857" y="1889762"/>
            <a:ext cx="4313645" cy="424978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1036323" y="2178194"/>
            <a:ext cx="3796937" cy="117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&lt;div class=“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img_wrap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&lt;figure&gt;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&lt;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src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=“”&gt;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&lt;/figure&gt;</a:t>
            </a:r>
            <a:endParaRPr lang="ko-KR" altLang="en-US" sz="12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" name="Rectangle 167">
            <a:extLst>
              <a:ext uri="{FF2B5EF4-FFF2-40B4-BE49-F238E27FC236}">
                <a16:creationId xmlns:a16="http://schemas.microsoft.com/office/drawing/2014/main" id="{42218904-D7E9-890F-3F8C-311945814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3843" y="2018983"/>
            <a:ext cx="5116805" cy="619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기본적으로 이미지는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img_wrap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&gt; figure &gt;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으로 작성합니다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b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경우 따라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figure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빼고 작성합니다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" name="Rectangle 167">
            <a:extLst>
              <a:ext uri="{FF2B5EF4-FFF2-40B4-BE49-F238E27FC236}">
                <a16:creationId xmlns:a16="http://schemas.microsoft.com/office/drawing/2014/main" id="{45CDEFDA-14B4-238D-AC3E-68BE7E069B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3843" y="3801006"/>
            <a:ext cx="5116805" cy="1173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아이콘은 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 내에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태그와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object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태그로 사용합니다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고정된 아이콘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회색 화살표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는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태그를 사용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파일로 이벤트 발생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테마변경에 따라 색상이 바뀌는 경우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object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태그를 사용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object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 에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add_new_color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있는 태그에서 색상 변경 가능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F3E2B7-419E-5A2F-E520-C34B6EFD24E9}"/>
              </a:ext>
            </a:extLst>
          </p:cNvPr>
          <p:cNvSpPr txBox="1"/>
          <p:nvPr/>
        </p:nvSpPr>
        <p:spPr>
          <a:xfrm>
            <a:off x="1036322" y="3876816"/>
            <a:ext cx="3796937" cy="89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class=“icon_24”&gt;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&lt;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src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=“”&gt;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&lt;/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3D0036-A5F6-C1A9-6FE5-72FA350013DA}"/>
              </a:ext>
            </a:extLst>
          </p:cNvPr>
          <p:cNvSpPr txBox="1"/>
          <p:nvPr/>
        </p:nvSpPr>
        <p:spPr>
          <a:xfrm>
            <a:off x="1036322" y="4947073"/>
            <a:ext cx="3796937" cy="89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class=“icon_24”&gt;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&lt;object data=“”&gt;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&lt;/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  <a:endParaRPr lang="ko-KR" altLang="en-US" sz="12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8AE538C-124F-6ACC-489C-086779813BF1}"/>
              </a:ext>
            </a:extLst>
          </p:cNvPr>
          <p:cNvCxnSpPr/>
          <p:nvPr/>
        </p:nvCxnSpPr>
        <p:spPr>
          <a:xfrm>
            <a:off x="1105989" y="3599817"/>
            <a:ext cx="38230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67">
            <a:extLst>
              <a:ext uri="{FF2B5EF4-FFF2-40B4-BE49-F238E27FC236}">
                <a16:creationId xmlns:a16="http://schemas.microsoft.com/office/drawing/2014/main" id="{966F5FA1-2E62-69A5-6B24-83805EA51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1303925"/>
            <a:ext cx="10803087" cy="288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ts val="164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모바일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mo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_ ,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타블렛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세로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po_,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타블렛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가로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la_,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영문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en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_,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국문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ko_ 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네이밍으로 구분 합니다</a:t>
            </a:r>
          </a:p>
        </p:txBody>
      </p:sp>
    </p:spTree>
    <p:extLst>
      <p:ext uri="{BB962C8B-B14F-4D97-AF65-F5344CB8AC3E}">
        <p14:creationId xmlns:p14="http://schemas.microsoft.com/office/powerpoint/2010/main" val="3546946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891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ko-KR" altLang="en-US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캐릭터</a:t>
            </a: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캐릭터 이미지는 </a:t>
            </a:r>
            <a:r>
              <a:rPr lang="en-US" altLang="ko-KR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webp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파일로 사용합니다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ko-KR" altLang="en-US" sz="2200" b="1" dirty="0">
              <a:solidFill>
                <a:schemeClr val="bg2">
                  <a:lumMod val="1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8" name="Rectangle 167">
            <a:extLst>
              <a:ext uri="{FF2B5EF4-FFF2-40B4-BE49-F238E27FC236}">
                <a16:creationId xmlns:a16="http://schemas.microsoft.com/office/drawing/2014/main" id="{45CDEFDA-14B4-238D-AC3E-68BE7E069B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3451" y="1832283"/>
            <a:ext cx="5396849" cy="3251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캐릭터 파일 위치는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images/character, images/interaction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폴더 안에 있습니다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character –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정적 캐릭터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 interaction -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움직이는 캐릭터</a:t>
            </a: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 b="1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캐릭터 네이밍</a:t>
            </a:r>
            <a:endParaRPr lang="en-US" altLang="ko-KR" sz="1200" b="1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재플린에서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다운로드 받았을 때 기준 네이밍으로 앞에 캐릭터명으로 변경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뒤 숫자 삭제</a:t>
            </a: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Img_cl_advanced01.wep -&gt;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peter_cl_advanced.web</a:t>
            </a: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000" b="1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같은 네이밍일 시 뒤 숫자 추가 </a:t>
            </a:r>
            <a:r>
              <a:rPr lang="en-US" altLang="ko-KR" sz="1000" b="1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01,02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0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img_qz_more_quest.webp</a:t>
            </a:r>
            <a:r>
              <a:rPr lang="en-US" altLang="ko-KR" sz="10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-&gt;  peter_qz_more_quest01.webp</a:t>
            </a:r>
            <a:endParaRPr lang="en-US" altLang="ko-KR" sz="1000" b="1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0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img_qz_more_quest2.webp -&gt;  peter_qz_more_quest02.webp</a:t>
            </a: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8AE538C-124F-6ACC-489C-086779813BF1}"/>
              </a:ext>
            </a:extLst>
          </p:cNvPr>
          <p:cNvCxnSpPr/>
          <p:nvPr/>
        </p:nvCxnSpPr>
        <p:spPr>
          <a:xfrm>
            <a:off x="1105989" y="3129555"/>
            <a:ext cx="38230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AA31EB5E-2A1C-F438-5F13-2DA153A64E63}"/>
              </a:ext>
            </a:extLst>
          </p:cNvPr>
          <p:cNvSpPr/>
          <p:nvPr/>
        </p:nvSpPr>
        <p:spPr>
          <a:xfrm>
            <a:off x="694457" y="1989622"/>
            <a:ext cx="4138800" cy="1337052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EB5FC2-1EB6-AC5D-2D7A-1B6E041152A4}"/>
              </a:ext>
            </a:extLst>
          </p:cNvPr>
          <p:cNvSpPr txBox="1"/>
          <p:nvPr/>
        </p:nvSpPr>
        <p:spPr>
          <a:xfrm>
            <a:off x="798960" y="2054641"/>
            <a:ext cx="3389863" cy="117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peter_PR_character .</a:t>
            </a: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webp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pidy_PR_character.webp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pidy_DT_notice01.webp</a:t>
            </a:r>
          </a:p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endParaRPr lang="ko-KR" altLang="en-US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36F3DB-7F30-42A2-EC62-5E1E50623DE7}"/>
              </a:ext>
            </a:extLst>
          </p:cNvPr>
          <p:cNvSpPr txBox="1"/>
          <p:nvPr/>
        </p:nvSpPr>
        <p:spPr>
          <a:xfrm>
            <a:off x="694457" y="1714500"/>
            <a:ext cx="1541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1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images/character</a:t>
            </a:r>
            <a:endParaRPr lang="ko-KR" altLang="en-US" sz="12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7F277B6-1C42-1BCB-C403-25A42856C92A}"/>
              </a:ext>
            </a:extLst>
          </p:cNvPr>
          <p:cNvSpPr/>
          <p:nvPr/>
        </p:nvSpPr>
        <p:spPr>
          <a:xfrm>
            <a:off x="694457" y="3938015"/>
            <a:ext cx="4138800" cy="1337052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B684D81-3415-E705-465A-8D3CBAB903DE}"/>
              </a:ext>
            </a:extLst>
          </p:cNvPr>
          <p:cNvSpPr txBox="1"/>
          <p:nvPr/>
        </p:nvSpPr>
        <p:spPr>
          <a:xfrm>
            <a:off x="798960" y="4003034"/>
            <a:ext cx="3389863" cy="117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peter_qz_better.webp</a:t>
            </a:r>
          </a:p>
          <a:p>
            <a:pPr algn="l">
              <a:lnSpc>
                <a:spcPct val="150000"/>
              </a:lnSpc>
            </a:pP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pidy_qz_better.webp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rachael_qz_better.webp</a:t>
            </a:r>
            <a:endParaRPr lang="en-US" altLang="ko-KR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fr-FR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endParaRPr lang="ko-KR" altLang="en-US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6A4E5C-644D-2136-5E14-AEEF0322E297}"/>
              </a:ext>
            </a:extLst>
          </p:cNvPr>
          <p:cNvSpPr txBox="1"/>
          <p:nvPr/>
        </p:nvSpPr>
        <p:spPr>
          <a:xfrm>
            <a:off x="694457" y="3662893"/>
            <a:ext cx="1541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200" b="1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images/ interaction</a:t>
            </a:r>
            <a:endParaRPr lang="ko-KR" altLang="en-US" sz="12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3756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16353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</a:t>
            </a:r>
            <a:r>
              <a:rPr lang="ko-KR" altLang="en-US" sz="1400" dirty="0" err="1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선텍자</a:t>
            </a:r>
            <a:r>
              <a:rPr lang="ko-KR" altLang="en-US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네이밍 외</a:t>
            </a: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선택자는 소문자와 </a:t>
            </a:r>
            <a:r>
              <a:rPr lang="ko-KR" altLang="en-US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언더스코어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(‘_‘)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조합으로 작성합니다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ko-KR" altLang="en-US" sz="2200" b="1" dirty="0">
              <a:solidFill>
                <a:schemeClr val="bg2">
                  <a:lumMod val="1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70857" y="1889762"/>
            <a:ext cx="4313645" cy="424978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1036323" y="2178194"/>
            <a:ext cx="3796937" cy="1450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&lt;body class=“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sub_page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ocr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junior ko”&gt;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&lt;header&gt; &lt;/header&gt;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&lt; main&gt;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&lt;section&gt;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…..</a:t>
            </a:r>
            <a:endParaRPr lang="ko-KR" altLang="en-US" sz="12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" name="Rectangle 167">
            <a:extLst>
              <a:ext uri="{FF2B5EF4-FFF2-40B4-BE49-F238E27FC236}">
                <a16:creationId xmlns:a16="http://schemas.microsoft.com/office/drawing/2014/main" id="{42218904-D7E9-890F-3F8C-311945814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3843" y="2018983"/>
            <a:ext cx="5116805" cy="1173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sub_page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-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서브 페이지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ocr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–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ocr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디렉토리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레이아웃에 따라 다른 페이지와 클래스 공통 사용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junior –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주니어 버전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ko –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한글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기본 영문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" name="Rectangle 167">
            <a:extLst>
              <a:ext uri="{FF2B5EF4-FFF2-40B4-BE49-F238E27FC236}">
                <a16:creationId xmlns:a16="http://schemas.microsoft.com/office/drawing/2014/main" id="{55D2F2B4-2A4C-84C2-2173-C56D004483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1279259"/>
            <a:ext cx="10803087" cy="288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ts val="164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Body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태그에 페이지별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테마별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언어별로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특정 클래스를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선언합니다</a:t>
            </a:r>
          </a:p>
        </p:txBody>
      </p:sp>
    </p:spTree>
    <p:extLst>
      <p:ext uri="{BB962C8B-B14F-4D97-AF65-F5344CB8AC3E}">
        <p14:creationId xmlns:p14="http://schemas.microsoft.com/office/powerpoint/2010/main" val="94965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10502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 </a:t>
            </a:r>
            <a:r>
              <a:rPr lang="en-US" altLang="ko-KR" sz="1400" dirty="0" err="1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css</a:t>
            </a:r>
            <a:r>
              <a:rPr lang="ko-KR" altLang="en-US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구조</a:t>
            </a:r>
          </a:p>
        </p:txBody>
      </p:sp>
      <p:sp>
        <p:nvSpPr>
          <p:cNvPr id="22" name="Rectangle 167">
            <a:extLst>
              <a:ext uri="{FF2B5EF4-FFF2-40B4-BE49-F238E27FC236}">
                <a16:creationId xmlns:a16="http://schemas.microsoft.com/office/drawing/2014/main" id="{E5536D31-85CD-6B0E-6B61-DDAD6E0C5F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1629610"/>
            <a:ext cx="10803087" cy="288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ts val="164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css,js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라이브러리는 각 디렉토리 안에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css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js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/vendor/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위치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en-US" altLang="ko-KR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css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en-US" altLang="ko-KR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js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image, font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등 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static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리소스 파일을 각  </a:t>
            </a:r>
          </a:p>
          <a:p>
            <a:pPr>
              <a:defRPr/>
            </a:pP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디렉토리를 지정하고 각 페이지별 네이밍으로 나눠 관리합니다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ko-KR" altLang="en-US" sz="2200" b="1" dirty="0">
              <a:solidFill>
                <a:schemeClr val="bg2">
                  <a:lumMod val="1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01185" y="3089429"/>
            <a:ext cx="10337078" cy="3128494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905685" y="3089428"/>
            <a:ext cx="10232577" cy="3128493"/>
          </a:xfrm>
          <a:prstGeom prst="rect">
            <a:avLst/>
          </a:prstGeom>
          <a:noFill/>
        </p:spPr>
        <p:txBody>
          <a:bodyPr wrap="square" numCol="2" spcCol="540000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reset.css –  </a:t>
            </a:r>
            <a:r>
              <a:rPr lang="en-US" altLang="ko-KR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스타일 초기화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common.css –header, popup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등 공통 레이아웃 및 전역적으로 사용되는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main.css –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메인페이지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daily_course.css -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코스 스타일 정의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기존 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sub.css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분리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daily_topic.css –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토픽 스타일 정의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기존 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sub.css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분리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ab.css –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제품 소개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ac.css –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어카운트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cs.css – 1:1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문의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고객지원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dt.css –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진단테스트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mb.css –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멤버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로그인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회원가입 등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ob.css –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온보딩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스타일 정의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ocr.css –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매쓰카메라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pr.css –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프로필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purshase.css –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구매랜딩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qs.css –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뱃지퀘스트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qz.css –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문제풀이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result.css –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문제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진단 결과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wm.css – </a:t>
            </a:r>
            <a:r>
              <a:rPr lang="ko-KR" altLang="en-US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윙페이지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ws.css –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워크시트 스타일 정의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tuto.css –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튜토리얼 스타일 정의 </a:t>
            </a: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svg.css – </a:t>
            </a:r>
            <a:r>
              <a:rPr lang="en-US" altLang="ko-KR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스타일 정의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popup.css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–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팝업 스타일 정의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기존 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common.css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 분리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 algn="l">
              <a:lnSpc>
                <a:spcPct val="150000"/>
              </a:lnSpc>
            </a:pPr>
            <a:endParaRPr lang="ko-KR" altLang="en-US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" name="Rectangle 167">
            <a:extLst>
              <a:ext uri="{FF2B5EF4-FFF2-40B4-BE49-F238E27FC236}">
                <a16:creationId xmlns:a16="http://schemas.microsoft.com/office/drawing/2014/main" id="{D4D5B55C-0B9E-728A-3935-C5560D01A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1964772"/>
            <a:ext cx="10803087" cy="899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ts val="1640"/>
              </a:lnSpc>
              <a:defRPr/>
            </a:pPr>
            <a:r>
              <a:rPr lang="en-US" altLang="ko-KR" sz="1050" b="1" dirty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2022.09.22</a:t>
            </a:r>
            <a:r>
              <a:rPr lang="en-US" altLang="ko-KR" sz="1050" b="1" dirty="0">
                <a:solidFill>
                  <a:srgbClr val="FF00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- 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sub.css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가 없어지고 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daily_course.css, daily_topic.css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로 분리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common.css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에서 </a:t>
            </a:r>
            <a:r>
              <a:rPr lang="en-US" altLang="ko-KR" sz="1050" b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popup </a:t>
            </a:r>
            <a:r>
              <a:rPr lang="ko-KR" altLang="en-US" sz="1050" b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또한 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popup.css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로 분리되었습니다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</a:p>
          <a:p>
            <a:pPr>
              <a:lnSpc>
                <a:spcPts val="1640"/>
              </a:lnSpc>
              <a:defRPr/>
            </a:pP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                        </a:t>
            </a:r>
            <a:r>
              <a:rPr lang="en-US" altLang="ko-KR" sz="1050" b="1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css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의 공통 부분을 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common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에서 재정의 되었습니다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, form, input, checkbox, </a:t>
            </a:r>
            <a:r>
              <a:rPr lang="en-US" altLang="ko-KR" sz="1050" b="1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card_ui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상단 탭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en-US" altLang="ko-KR" sz="1050" b="1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global_slider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bubble(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말풍선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), </a:t>
            </a:r>
            <a:r>
              <a:rPr lang="en-US" altLang="ko-KR" sz="1050" b="1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draw_tool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ko-KR" altLang="en-US" sz="1050" b="1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그리기툴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), terms(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약관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 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등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</a:p>
          <a:p>
            <a:pPr>
              <a:lnSpc>
                <a:spcPts val="1640"/>
              </a:lnSpc>
              <a:defRPr/>
            </a:pP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                        </a:t>
            </a:r>
            <a:r>
              <a:rPr lang="ko-KR" altLang="en-US" sz="105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오타</a:t>
            </a: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– popup.css(from -&gt; form )</a:t>
            </a:r>
          </a:p>
          <a:p>
            <a:pPr>
              <a:lnSpc>
                <a:spcPts val="1640"/>
              </a:lnSpc>
              <a:defRPr/>
            </a:pPr>
            <a:r>
              <a:rPr lang="ko-KR" altLang="en-US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                        </a:t>
            </a:r>
            <a:r>
              <a:rPr lang="ko-KR" altLang="en-US" sz="105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클래스명 변경 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– qs.css(</a:t>
            </a:r>
            <a:r>
              <a:rPr lang="en-US" altLang="ko-KR" sz="1050" b="1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badge_step_wrap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-&gt; </a:t>
            </a:r>
            <a:r>
              <a:rPr lang="en-US" altLang="ko-KR" sz="1050" b="1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badge_cat_wrap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…), common(</a:t>
            </a:r>
            <a:r>
              <a:rPr lang="en-US" altLang="ko-KR" sz="1050" b="1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on_boarding_slider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-&gt; </a:t>
            </a:r>
            <a:r>
              <a:rPr lang="en-US" altLang="ko-KR" sz="1050" b="1" dirty="0" err="1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global_slider</a:t>
            </a:r>
            <a:r>
              <a:rPr lang="en-US" altLang="ko-KR" sz="1050" b="1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)..</a:t>
            </a:r>
            <a:endParaRPr lang="ko-KR" altLang="en-US" sz="1050" b="1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7274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678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7. </a:t>
            </a:r>
            <a:r>
              <a:rPr lang="en-US" altLang="ko-KR" sz="1400" dirty="0" err="1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css</a:t>
            </a:r>
            <a:endParaRPr lang="ko-KR" altLang="en-US" sz="1400" dirty="0">
              <a:solidFill>
                <a:srgbClr val="4F5C5D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페이지별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모바일 기준으로 작성 </a:t>
            </a:r>
            <a:b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</a:b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Mobile </a:t>
            </a:r>
            <a:r>
              <a:rPr lang="ko-KR" altLang="en-US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타블렛에서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portrait, landscape 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나눠 작성합니다</a:t>
            </a:r>
            <a:r>
              <a:rPr lang="en-US" altLang="ko-KR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endParaRPr lang="ko-KR" altLang="en-US" sz="2200" b="1" dirty="0">
              <a:solidFill>
                <a:schemeClr val="bg2">
                  <a:lumMod val="1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70857" y="2203269"/>
            <a:ext cx="4313645" cy="393627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1036323" y="2430747"/>
            <a:ext cx="3796937" cy="3389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@charset "utf-8";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body{margin:0 auto; width:100%; }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….</a:t>
            </a:r>
          </a:p>
          <a:p>
            <a:pPr>
              <a:lnSpc>
                <a:spcPct val="150000"/>
              </a:lnSpc>
              <a:defRPr/>
            </a:pPr>
            <a:endParaRPr lang="en-US" altLang="ko-KR" sz="1200" spc="-5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@media (min-width:600px) and (orientation: portrait) {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….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}</a:t>
            </a:r>
          </a:p>
          <a:p>
            <a:pPr>
              <a:lnSpc>
                <a:spcPct val="150000"/>
              </a:lnSpc>
              <a:defRPr/>
            </a:pPr>
            <a:endParaRPr lang="en-US" altLang="ko-KR" sz="1200" spc="-5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@media (min-width:1024px) and (orientation: landscape) {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….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}</a:t>
            </a:r>
          </a:p>
        </p:txBody>
      </p:sp>
      <p:sp>
        <p:nvSpPr>
          <p:cNvPr id="5" name="Rectangle 167">
            <a:extLst>
              <a:ext uri="{FF2B5EF4-FFF2-40B4-BE49-F238E27FC236}">
                <a16:creationId xmlns:a16="http://schemas.microsoft.com/office/drawing/2014/main" id="{55D2F2B4-2A4C-84C2-2173-C56D004483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1653722"/>
            <a:ext cx="10803087" cy="288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ts val="164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특정 디바이스에 따라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미이어쿼리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추가 작성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)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0936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14D7F1-50C1-4E58-A05A-BC29F0D47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18682B4-CCD6-4CBE-BD0A-8D7CD18D473F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13C946-C39C-2549-A241-391EB85CFDCE}"/>
              </a:ext>
            </a:extLst>
          </p:cNvPr>
          <p:cNvSpPr/>
          <p:nvPr/>
        </p:nvSpPr>
        <p:spPr>
          <a:xfrm>
            <a:off x="250600" y="150957"/>
            <a:ext cx="678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8. </a:t>
            </a:r>
            <a:r>
              <a:rPr lang="en-US" altLang="ko-KR" sz="1400" dirty="0" err="1">
                <a:solidFill>
                  <a:srgbClr val="4F5C5D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css</a:t>
            </a:r>
            <a:endParaRPr lang="ko-KR" altLang="en-US" sz="1400" dirty="0">
              <a:solidFill>
                <a:srgbClr val="4F5C5D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Rectangle 167">
            <a:extLst>
              <a:ext uri="{FF2B5EF4-FFF2-40B4-BE49-F238E27FC236}">
                <a16:creationId xmlns:a16="http://schemas.microsoft.com/office/drawing/2014/main" id="{14D9F26F-2B27-FCBC-AA6D-2D58BA181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457" y="840534"/>
            <a:ext cx="10803087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defRPr/>
            </a:pPr>
            <a:r>
              <a:rPr lang="ko-KR" altLang="en-US" sz="2200" b="1" dirty="0" err="1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테마별</a:t>
            </a:r>
            <a:r>
              <a:rPr lang="ko-KR" altLang="en-US" sz="2200" b="1" dirty="0">
                <a:solidFill>
                  <a:schemeClr val="bg2">
                    <a:lumMod val="1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색상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770AD6-FFE4-7E7E-6209-E01F4A05C87C}"/>
              </a:ext>
            </a:extLst>
          </p:cNvPr>
          <p:cNvSpPr/>
          <p:nvPr/>
        </p:nvSpPr>
        <p:spPr>
          <a:xfrm>
            <a:off x="870857" y="1889762"/>
            <a:ext cx="4313645" cy="424978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7406C5-4FCD-731B-A499-BAC0ABB00CB5}"/>
              </a:ext>
            </a:extLst>
          </p:cNvPr>
          <p:cNvSpPr txBox="1"/>
          <p:nvPr/>
        </p:nvSpPr>
        <p:spPr>
          <a:xfrm>
            <a:off x="1036323" y="2178194"/>
            <a:ext cx="3796937" cy="172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:root{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--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mainColor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:#00bcfe;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--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gradationStart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:#0098fd;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--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gradationEnd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:#5a8bee;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--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moreBadgeBg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:#00bcfe;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914CB37-533D-5D28-5318-790E8F7697A9}"/>
              </a:ext>
            </a:extLst>
          </p:cNvPr>
          <p:cNvCxnSpPr/>
          <p:nvPr/>
        </p:nvCxnSpPr>
        <p:spPr>
          <a:xfrm>
            <a:off x="1105989" y="4043956"/>
            <a:ext cx="38230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8785CCC-B0BF-1B20-7975-BD2C0BFFA512}"/>
              </a:ext>
            </a:extLst>
          </p:cNvPr>
          <p:cNvSpPr txBox="1"/>
          <p:nvPr/>
        </p:nvSpPr>
        <p:spPr>
          <a:xfrm>
            <a:off x="1105989" y="4281040"/>
            <a:ext cx="3796937" cy="172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.senior{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--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mainColor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:#0597ef;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--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gradationStart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:#1c52b7;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--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gradationEnd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:#1a4698;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--</a:t>
            </a:r>
            <a:r>
              <a:rPr lang="en-US" altLang="ko-KR" sz="1200" spc="-5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moreBadgeBg</a:t>
            </a: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:#264bad;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200" spc="-5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</a:p>
        </p:txBody>
      </p:sp>
      <p:sp>
        <p:nvSpPr>
          <p:cNvPr id="11" name="Rectangle 167">
            <a:extLst>
              <a:ext uri="{FF2B5EF4-FFF2-40B4-BE49-F238E27FC236}">
                <a16:creationId xmlns:a16="http://schemas.microsoft.com/office/drawing/2014/main" id="{0A6F77E6-9EE0-4457-3E8F-A09E9D035A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3843" y="2018983"/>
            <a:ext cx="5116805" cy="33897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25400"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테마별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색상 및 라운드 값을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변수로 지정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기본테마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junior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설정 되었습니다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시니어로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변경시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body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태그에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senior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클래스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style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 추가 되며 </a:t>
            </a: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Common.css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.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senio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클래스에서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변경값을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적용합니다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주니어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시니어만 작성된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적용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다른 테마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캐릭터 별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에서는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js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변경</a:t>
            </a: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테마별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(junior, senior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테마에 만 적용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아이콘 색상 변경 시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objec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태그에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add_new_color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추가 됩니다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Svg.css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에도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:root, senior </a:t>
            </a:r>
            <a:r>
              <a:rPr lang="ko-KR" altLang="en-US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테마별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컬러셋이 똑같이 작성되는데 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object 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태그  사용으로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svg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내 적용되는 </a:t>
            </a:r>
            <a:r>
              <a:rPr lang="en-US" altLang="ko-KR" sz="12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css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(svg.css)</a:t>
            </a:r>
            <a:r>
              <a:rPr lang="ko-KR" altLang="en-US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별로 있습니다</a:t>
            </a: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</a:p>
          <a:p>
            <a:pPr>
              <a:lnSpc>
                <a:spcPct val="150000"/>
              </a:lnSpc>
              <a:defRPr/>
            </a:pP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878789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사용자 지정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3175">
          <a:solidFill>
            <a:schemeClr val="bg1">
              <a:lumMod val="75000"/>
            </a:schemeClr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a:style>
    </a:spDef>
    <a:txDef>
      <a:spPr>
        <a:noFill/>
      </a:spPr>
      <a:bodyPr wrap="none" rtlCol="0">
        <a:spAutoFit/>
      </a:bodyPr>
      <a:lstStyle>
        <a:defPPr algn="l">
          <a:defRPr sz="1200" dirty="0" smtClean="0">
            <a:latin typeface="나눔스퀘어_ac" panose="020B0600000101010101" pitchFamily="50" charset="-127"/>
            <a:ea typeface="나눔스퀘어_ac" panose="020B0600000101010101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9AD25BD981E514BB60B7C01A031385D" ma:contentTypeVersion="9" ma:contentTypeDescription="새 문서를 만듭니다." ma:contentTypeScope="" ma:versionID="2e5330c8768e722a7ac8d84f6f57e232">
  <xsd:schema xmlns:xsd="http://www.w3.org/2001/XMLSchema" xmlns:xs="http://www.w3.org/2001/XMLSchema" xmlns:p="http://schemas.microsoft.com/office/2006/metadata/properties" xmlns:ns2="7c3ee796-2c4d-42e0-bafe-a829c7c9f190" xmlns:ns3="55750475-f088-4eb1-9aa1-ca1011e5a173" targetNamespace="http://schemas.microsoft.com/office/2006/metadata/properties" ma:root="true" ma:fieldsID="e72f20fe3261a5945aff49ece6e330e9" ns2:_="" ns3:_="">
    <xsd:import namespace="7c3ee796-2c4d-42e0-bafe-a829c7c9f190"/>
    <xsd:import namespace="55750475-f088-4eb1-9aa1-ca1011e5a17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3ee796-2c4d-42e0-bafe-a829c7c9f1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750475-f088-4eb1-9aa1-ca1011e5a173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422BDC-CAA0-4A48-9DC2-5892DDD06F52}">
  <ds:schemaRefs>
    <ds:schemaRef ds:uri="55750475-f088-4eb1-9aa1-ca1011e5a173"/>
    <ds:schemaRef ds:uri="7c3ee796-2c4d-42e0-bafe-a829c7c9f19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0C66545-3C1B-4F35-A077-22C1C3E38434}">
  <ds:schemaRefs>
    <ds:schemaRef ds:uri="http://purl.org/dc/terms/"/>
    <ds:schemaRef ds:uri="http://purl.org/dc/elements/1.1/"/>
    <ds:schemaRef ds:uri="http://schemas.microsoft.com/office/2006/documentManagement/types"/>
    <ds:schemaRef ds:uri="http://purl.org/dc/dcmitype/"/>
    <ds:schemaRef ds:uri="55750475-f088-4eb1-9aa1-ca1011e5a173"/>
    <ds:schemaRef ds:uri="http://schemas.microsoft.com/office/infopath/2007/PartnerControls"/>
    <ds:schemaRef ds:uri="http://schemas.openxmlformats.org/package/2006/metadata/core-properties"/>
    <ds:schemaRef ds:uri="7c3ee796-2c4d-42e0-bafe-a829c7c9f190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6E5097A-1676-4E1E-901D-8C4052574C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1361</TotalTime>
  <Words>1829</Words>
  <Application>Microsoft Office PowerPoint</Application>
  <PresentationFormat>와이드스크린</PresentationFormat>
  <Paragraphs>260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6" baseType="lpstr">
      <vt:lpstr>Calibri</vt:lpstr>
      <vt:lpstr>나눔스퀘어_ac Light</vt:lpstr>
      <vt:lpstr>Arial</vt:lpstr>
      <vt:lpstr>맑은 고딕</vt:lpstr>
      <vt:lpstr>NanumSquareOTF_ac ExtraBold</vt:lpstr>
      <vt:lpstr>나눔스퀘어OTF ExtraBold</vt:lpstr>
      <vt:lpstr>Noto Sans CJK KR Regular</vt:lpstr>
      <vt:lpstr>나눔스퀘어_ac</vt:lpstr>
      <vt:lpstr>NanumSquareOTF_ac</vt:lpstr>
      <vt:lpstr>나눔스퀘어 ExtraBold</vt:lpstr>
      <vt:lpstr>나눔스퀘어_ac ExtraBold</vt:lpstr>
      <vt:lpstr>나눔스퀘어_ac Bold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안지현_이모션</dc:creator>
  <cp:lastModifiedBy>[이모션]이순길</cp:lastModifiedBy>
  <cp:revision>39</cp:revision>
  <cp:lastPrinted>2021-11-18T03:10:00Z</cp:lastPrinted>
  <dcterms:created xsi:type="dcterms:W3CDTF">2021-10-27T02:30:07Z</dcterms:created>
  <dcterms:modified xsi:type="dcterms:W3CDTF">2022-09-23T01:22:54Z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0x01010029AD25BD981E514BB60B7C01A031385D</vt:lpwstr>
  </property>
</Properties>
</file>

<file path=docProps/thumbnail.jpeg>
</file>